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</p:sldMasterIdLst>
  <p:notesMasterIdLst>
    <p:notesMasterId r:id="rId14"/>
  </p:notesMasterIdLst>
  <p:sldIdLst>
    <p:sldId id="326" r:id="rId2"/>
    <p:sldId id="331" r:id="rId3"/>
    <p:sldId id="322" r:id="rId4"/>
    <p:sldId id="327" r:id="rId5"/>
    <p:sldId id="324" r:id="rId6"/>
    <p:sldId id="328" r:id="rId7"/>
    <p:sldId id="333" r:id="rId8"/>
    <p:sldId id="344" r:id="rId9"/>
    <p:sldId id="343" r:id="rId10"/>
    <p:sldId id="310" r:id="rId11"/>
    <p:sldId id="337" r:id="rId12"/>
    <p:sldId id="342" r:id="rId13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140"/>
    <a:srgbClr val="F8BDAA"/>
    <a:srgbClr val="76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87" autoAdjust="0"/>
  </p:normalViewPr>
  <p:slideViewPr>
    <p:cSldViewPr snapToGrid="0">
      <p:cViewPr varScale="1">
        <p:scale>
          <a:sx n="113" d="100"/>
          <a:sy n="113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типы ОО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ДОУ</c:v>
                </c:pt>
                <c:pt idx="1">
                  <c:v>Школа</c:v>
                </c:pt>
                <c:pt idx="2">
                  <c:v>СПО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0.22</c:v>
                </c:pt>
                <c:pt idx="1">
                  <c:v>0.62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типы ОО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3"/>
                <c:pt idx="0">
                  <c:v>ДОУ</c:v>
                </c:pt>
                <c:pt idx="1">
                  <c:v>Школа</c:v>
                </c:pt>
                <c:pt idx="2">
                  <c:v>СПО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0.33300000000000002</c:v>
                </c:pt>
                <c:pt idx="1">
                  <c:v>0.44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5659" cy="495347"/>
          </a:xfrm>
          <a:prstGeom prst="rect">
            <a:avLst/>
          </a:prstGeom>
        </p:spPr>
        <p:txBody>
          <a:bodyPr vert="horz" lIns="95278" tIns="47640" rIns="95278" bIns="4764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9" cy="495347"/>
          </a:xfrm>
          <a:prstGeom prst="rect">
            <a:avLst/>
          </a:prstGeom>
        </p:spPr>
        <p:txBody>
          <a:bodyPr vert="horz" lIns="95278" tIns="47640" rIns="95278" bIns="47640" rtlCol="0"/>
          <a:lstStyle>
            <a:lvl1pPr algn="r">
              <a:defRPr sz="1300"/>
            </a:lvl1pPr>
          </a:lstStyle>
          <a:p>
            <a:fld id="{DD29C1EC-966E-45F0-8608-9BAA0C059075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78" tIns="47640" rIns="95278" bIns="4764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0"/>
          </a:xfrm>
          <a:prstGeom prst="rect">
            <a:avLst/>
          </a:prstGeom>
        </p:spPr>
        <p:txBody>
          <a:bodyPr vert="horz" lIns="95278" tIns="47640" rIns="95278" bIns="476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7322"/>
            <a:ext cx="2945659" cy="495346"/>
          </a:xfrm>
          <a:prstGeom prst="rect">
            <a:avLst/>
          </a:prstGeom>
        </p:spPr>
        <p:txBody>
          <a:bodyPr vert="horz" lIns="95278" tIns="47640" rIns="95278" bIns="4764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7322"/>
            <a:ext cx="2945659" cy="495346"/>
          </a:xfrm>
          <a:prstGeom prst="rect">
            <a:avLst/>
          </a:prstGeom>
        </p:spPr>
        <p:txBody>
          <a:bodyPr vert="horz" lIns="95278" tIns="47640" rIns="95278" bIns="47640" rtlCol="0" anchor="b"/>
          <a:lstStyle>
            <a:lvl1pPr algn="r">
              <a:defRPr sz="1300"/>
            </a:lvl1pPr>
          </a:lstStyle>
          <a:p>
            <a:fld id="{A49BE9FB-4887-46C3-A5A4-8E201309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BE9FB-4887-46C3-A5A4-8E201309440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8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Приемка графики районов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BE9FB-4887-46C3-A5A4-8E201309440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7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Приемка графики районов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BE9FB-4887-46C3-A5A4-8E201309440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0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Приемка графики районов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BE9FB-4887-46C3-A5A4-8E201309440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6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Приемка графики районов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BE9FB-4887-46C3-A5A4-8E201309440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9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Приемка графики районов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BE9FB-4887-46C3-A5A4-8E201309440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3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5ECDE-1323-4AF8-8F22-E4A621D3301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2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F2F4-CE66-43B5-84A3-DF3F7A53262F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BA2D-57DC-4593-84D7-577B1CB9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4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1CCE-ED79-4973-9946-D79058DA6505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BA2D-57DC-4593-84D7-577B1CB9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5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6515-138D-4D73-B10C-645AA06501A1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BA2D-57DC-4593-84D7-577B1CB9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0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Grp="1"/>
          </p:cNvSpPr>
          <p:nvPr>
            <p:ph type="pic" sz="quarter" idx="11"/>
          </p:nvPr>
        </p:nvSpPr>
        <p:spPr>
          <a:xfrm>
            <a:off x="7554040" y="1784870"/>
            <a:ext cx="1757796" cy="1865808"/>
          </a:xfrm>
          <a:custGeom>
            <a:avLst/>
            <a:gdLst>
              <a:gd name="connsiteX0" fmla="*/ 0 w 1757796"/>
              <a:gd name="connsiteY0" fmla="*/ 0 h 1865808"/>
              <a:gd name="connsiteX1" fmla="*/ 1757796 w 1757796"/>
              <a:gd name="connsiteY1" fmla="*/ 0 h 1865808"/>
              <a:gd name="connsiteX2" fmla="*/ 1757796 w 1757796"/>
              <a:gd name="connsiteY2" fmla="*/ 1865808 h 1865808"/>
              <a:gd name="connsiteX3" fmla="*/ 0 w 1757796"/>
              <a:gd name="connsiteY3" fmla="*/ 1865808 h 18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796" h="1865808">
                <a:moveTo>
                  <a:pt x="0" y="0"/>
                </a:moveTo>
                <a:lnTo>
                  <a:pt x="1757796" y="0"/>
                </a:lnTo>
                <a:lnTo>
                  <a:pt x="1757796" y="1865808"/>
                </a:lnTo>
                <a:lnTo>
                  <a:pt x="0" y="18658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0"/>
          </p:nvPr>
        </p:nvSpPr>
        <p:spPr>
          <a:xfrm>
            <a:off x="5496640" y="1784870"/>
            <a:ext cx="1757796" cy="1865808"/>
          </a:xfrm>
          <a:custGeom>
            <a:avLst/>
            <a:gdLst>
              <a:gd name="connsiteX0" fmla="*/ 0 w 1757796"/>
              <a:gd name="connsiteY0" fmla="*/ 0 h 1865808"/>
              <a:gd name="connsiteX1" fmla="*/ 1757796 w 1757796"/>
              <a:gd name="connsiteY1" fmla="*/ 0 h 1865808"/>
              <a:gd name="connsiteX2" fmla="*/ 1757796 w 1757796"/>
              <a:gd name="connsiteY2" fmla="*/ 1865808 h 1865808"/>
              <a:gd name="connsiteX3" fmla="*/ 0 w 1757796"/>
              <a:gd name="connsiteY3" fmla="*/ 1865808 h 18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796" h="1865808">
                <a:moveTo>
                  <a:pt x="0" y="0"/>
                </a:moveTo>
                <a:lnTo>
                  <a:pt x="1757796" y="0"/>
                </a:lnTo>
                <a:lnTo>
                  <a:pt x="1757796" y="1865808"/>
                </a:lnTo>
                <a:lnTo>
                  <a:pt x="0" y="18658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5" name="Freeform 14"/>
          <p:cNvSpPr>
            <a:spLocks noGrp="1"/>
          </p:cNvSpPr>
          <p:nvPr>
            <p:ph type="pic" sz="quarter" idx="12"/>
          </p:nvPr>
        </p:nvSpPr>
        <p:spPr>
          <a:xfrm>
            <a:off x="5496640" y="4070870"/>
            <a:ext cx="1757796" cy="1865808"/>
          </a:xfrm>
          <a:custGeom>
            <a:avLst/>
            <a:gdLst>
              <a:gd name="connsiteX0" fmla="*/ 0 w 1757796"/>
              <a:gd name="connsiteY0" fmla="*/ 0 h 1865808"/>
              <a:gd name="connsiteX1" fmla="*/ 1757796 w 1757796"/>
              <a:gd name="connsiteY1" fmla="*/ 0 h 1865808"/>
              <a:gd name="connsiteX2" fmla="*/ 1757796 w 1757796"/>
              <a:gd name="connsiteY2" fmla="*/ 1865808 h 1865808"/>
              <a:gd name="connsiteX3" fmla="*/ 0 w 1757796"/>
              <a:gd name="connsiteY3" fmla="*/ 1865808 h 18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796" h="1865808">
                <a:moveTo>
                  <a:pt x="0" y="0"/>
                </a:moveTo>
                <a:lnTo>
                  <a:pt x="1757796" y="0"/>
                </a:lnTo>
                <a:lnTo>
                  <a:pt x="1757796" y="1865808"/>
                </a:lnTo>
                <a:lnTo>
                  <a:pt x="0" y="18658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6" name="Freeform 15"/>
          <p:cNvSpPr>
            <a:spLocks noGrp="1"/>
          </p:cNvSpPr>
          <p:nvPr>
            <p:ph type="pic" sz="quarter" idx="13"/>
          </p:nvPr>
        </p:nvSpPr>
        <p:spPr>
          <a:xfrm>
            <a:off x="7554040" y="4070870"/>
            <a:ext cx="1757796" cy="1865808"/>
          </a:xfrm>
          <a:custGeom>
            <a:avLst/>
            <a:gdLst>
              <a:gd name="connsiteX0" fmla="*/ 0 w 1757796"/>
              <a:gd name="connsiteY0" fmla="*/ 0 h 1865808"/>
              <a:gd name="connsiteX1" fmla="*/ 1757796 w 1757796"/>
              <a:gd name="connsiteY1" fmla="*/ 0 h 1865808"/>
              <a:gd name="connsiteX2" fmla="*/ 1757796 w 1757796"/>
              <a:gd name="connsiteY2" fmla="*/ 1865808 h 1865808"/>
              <a:gd name="connsiteX3" fmla="*/ 0 w 1757796"/>
              <a:gd name="connsiteY3" fmla="*/ 1865808 h 18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796" h="1865808">
                <a:moveTo>
                  <a:pt x="0" y="0"/>
                </a:moveTo>
                <a:lnTo>
                  <a:pt x="1757796" y="0"/>
                </a:lnTo>
                <a:lnTo>
                  <a:pt x="1757796" y="1865808"/>
                </a:lnTo>
                <a:lnTo>
                  <a:pt x="0" y="18658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0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50DF-8CA0-45E8-8EF6-AC8A2F6A04D2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BA2D-57DC-4593-84D7-577B1CB9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6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095F-362E-421A-8DFC-DDAB093403BC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BA2D-57DC-4593-84D7-577B1CB9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5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050-FA92-45A9-8A23-0D72552232F8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BA2D-57DC-4593-84D7-577B1CB9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8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8EB9-5578-48B4-BE22-725E7A6A38C3}" type="datetime1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BA2D-57DC-4593-84D7-577B1CB9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1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11FC-D3EA-437E-ADC0-FFBEDEF734F3}" type="datetime1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BA2D-57DC-4593-84D7-577B1CB9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8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2BC2-B43F-4EAC-8683-6D7A57BF4462}" type="datetime1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BA2D-57DC-4593-84D7-577B1CB9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8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F56C-FF00-4952-ACDF-426C1E3D8441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BA2D-57DC-4593-84D7-577B1CB9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9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EABC-2E4A-41DE-BD2A-B85CE998D865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BA2D-57DC-4593-84D7-577B1CB9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9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F0D6-70DC-402A-BAC1-75C2A2078CAF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BA2D-57DC-4593-84D7-577B1CB9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5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>
            <a:extLst>
              <a:ext uri="{FF2B5EF4-FFF2-40B4-BE49-F238E27FC236}">
                <a16:creationId xmlns="" xmlns:a16="http://schemas.microsoft.com/office/drawing/2014/main" id="{A7035360-7246-4565-813D-F08F04428FD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8" rIns="91410" bIns="45718"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4133" y="1472518"/>
            <a:ext cx="11455400" cy="445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ru-RU" sz="28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законодательства 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документационной нагрузке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работников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0663" algn="just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Третьякова Елена Борисовна, заместитель начальника департамента по  контролю и надзору в сфере образования министерства образования Белгородской области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Герб.gif"/>
          <p:cNvPicPr/>
          <p:nvPr/>
        </p:nvPicPr>
        <p:blipFill>
          <a:blip r:embed="rId3"/>
          <a:stretch/>
        </p:blipFill>
        <p:spPr bwMode="auto">
          <a:xfrm>
            <a:off x="0" y="0"/>
            <a:ext cx="840873" cy="9948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763694" y="0"/>
            <a:ext cx="106646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>
                <a:latin typeface="Times New Roman"/>
                <a:cs typeface="Times New Roman"/>
              </a:rPr>
              <a:t>МИНИСТЕРСТВО ОБРАЗОВАНИЯ БЕЛГОРОДСКОЙ ОБЛАСТИ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63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9383" r="8472" b="24074"/>
          <a:stretch/>
        </p:blipFill>
        <p:spPr>
          <a:xfrm>
            <a:off x="732816" y="643467"/>
            <a:ext cx="10426251" cy="5291666"/>
          </a:xfrm>
          <a:prstGeom prst="rect">
            <a:avLst/>
          </a:prstGeom>
        </p:spPr>
      </p:pic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3" t="10448" r="1589" b="77478"/>
          <a:stretch/>
        </p:blipFill>
        <p:spPr>
          <a:xfrm>
            <a:off x="10257776" y="0"/>
            <a:ext cx="1960989" cy="1671484"/>
          </a:xfrm>
        </p:spPr>
      </p:pic>
    </p:spTree>
    <p:extLst>
      <p:ext uri="{BB962C8B-B14F-4D97-AF65-F5344CB8AC3E}">
        <p14:creationId xmlns:p14="http://schemas.microsoft.com/office/powerpoint/2010/main" val="11980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BA2D-57DC-4593-84D7-577B1CB94C5C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8746" r="2741" b="18279"/>
          <a:stretch/>
        </p:blipFill>
        <p:spPr>
          <a:xfrm>
            <a:off x="182960" y="476659"/>
            <a:ext cx="11898427" cy="616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4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t="11728" r="18750" b="38025"/>
          <a:stretch/>
        </p:blipFill>
        <p:spPr>
          <a:xfrm>
            <a:off x="112369" y="0"/>
            <a:ext cx="6418218" cy="2954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2" t="71111" r="19653" b="5062"/>
          <a:stretch/>
        </p:blipFill>
        <p:spPr>
          <a:xfrm>
            <a:off x="112369" y="2137960"/>
            <a:ext cx="3877733" cy="1634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2466" r="25138" b="13333"/>
          <a:stretch/>
        </p:blipFill>
        <p:spPr>
          <a:xfrm>
            <a:off x="6712624" y="667293"/>
            <a:ext cx="5334431" cy="4730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t="9397" r="16571" b="18349"/>
          <a:stretch/>
        </p:blipFill>
        <p:spPr>
          <a:xfrm>
            <a:off x="1484420" y="3772027"/>
            <a:ext cx="5011363" cy="3004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247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7918" r="14678" b="4373"/>
          <a:stretch/>
        </p:blipFill>
        <p:spPr>
          <a:xfrm>
            <a:off x="0" y="0"/>
            <a:ext cx="8878529" cy="6740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5" t="33619" r="17334" b="23601"/>
          <a:stretch/>
        </p:blipFill>
        <p:spPr>
          <a:xfrm>
            <a:off x="8878529" y="201750"/>
            <a:ext cx="2743201" cy="33005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5" t="29135" r="38054" b="25185"/>
          <a:stretch/>
        </p:blipFill>
        <p:spPr>
          <a:xfrm>
            <a:off x="8878529" y="3704048"/>
            <a:ext cx="3192999" cy="28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468" y="195072"/>
            <a:ext cx="11253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400" b="1" spc="110" dirty="0" smtClean="0">
                <a:solidFill>
                  <a:srgbClr val="002060"/>
                </a:solidFill>
                <a:latin typeface="Arial"/>
                <a:cs typeface="Arial"/>
              </a:rPr>
              <a:t>Федеральные законы </a:t>
            </a:r>
            <a:r>
              <a:rPr lang="ru-RU" sz="2400" b="1" spc="110" dirty="0">
                <a:solidFill>
                  <a:srgbClr val="002060"/>
                </a:solidFill>
                <a:latin typeface="Arial"/>
                <a:cs typeface="Arial"/>
              </a:rPr>
              <a:t>от </a:t>
            </a:r>
            <a:r>
              <a:rPr lang="ru-RU" sz="2400" b="1" spc="110" dirty="0" smtClean="0">
                <a:solidFill>
                  <a:srgbClr val="002060"/>
                </a:solidFill>
                <a:latin typeface="Arial"/>
                <a:cs typeface="Arial"/>
              </a:rPr>
              <a:t>14.07.2022 №298-ФЗ, 08.08.2024 № </a:t>
            </a:r>
            <a:r>
              <a:rPr lang="ru-RU" sz="2400" b="1" spc="110" dirty="0">
                <a:solidFill>
                  <a:srgbClr val="002060"/>
                </a:solidFill>
                <a:latin typeface="Arial"/>
                <a:cs typeface="Arial"/>
              </a:rPr>
              <a:t>328-ФЗ</a:t>
            </a:r>
            <a:endParaRPr lang="ru-RU" sz="2400" b="1" spc="110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02125" y="615432"/>
            <a:ext cx="10286441" cy="121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 23">
            <a:extLst>
              <a:ext uri="{FF2B5EF4-FFF2-40B4-BE49-F238E27FC236}">
                <a16:creationId xmlns="" xmlns:a16="http://schemas.microsoft.com/office/drawing/2014/main" id="{A7035360-7246-4565-813D-F08F04428FDA}"/>
              </a:ext>
            </a:extLst>
          </p:cNvPr>
          <p:cNvSpPr/>
          <p:nvPr/>
        </p:nvSpPr>
        <p:spPr>
          <a:xfrm>
            <a:off x="0" y="18975"/>
            <a:ext cx="12216403" cy="6857999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8" rIns="91410" bIns="45718"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4" t="25185" r="19580" b="7407"/>
          <a:stretch/>
        </p:blipFill>
        <p:spPr>
          <a:xfrm>
            <a:off x="4231480" y="672126"/>
            <a:ext cx="7733212" cy="5066363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169433" y="5876844"/>
            <a:ext cx="106595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ru-RU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 возложение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педагогических работников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предусмотренной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частями 6 и 9 настоящей статьи</a:t>
            </a:r>
            <a:r>
              <a:rPr lang="ru-RU" sz="1600" dirty="0" smtClean="0"/>
              <a:t>,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связанной с подготовкой документов, не включенных в перечни, указанные </a:t>
            </a:r>
            <a:r>
              <a:rPr lang="ru-RU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 6.1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настоящей статьи.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267" y="916057"/>
            <a:ext cx="3911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</a:p>
          <a:p>
            <a:pPr indent="342900" algn="ctr"/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29.12.2012 №273-ФЗ </a:t>
            </a:r>
          </a:p>
          <a:p>
            <a:pPr indent="342900" algn="ctr"/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  <a:p>
            <a:pPr indent="342900" algn="just"/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статьи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47: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подготовка которых осуществляется педагогическими работниками при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основных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программ, образовательных программ среднего профессионального образования, утверждается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образования. 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 rot="5400000">
            <a:off x="528080" y="624556"/>
            <a:ext cx="753534" cy="735287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351;p37"/>
          <p:cNvSpPr>
            <a:spLocks noChangeArrowheads="1"/>
          </p:cNvSpPr>
          <p:nvPr/>
        </p:nvSpPr>
        <p:spPr bwMode="auto">
          <a:xfrm>
            <a:off x="481781" y="5885962"/>
            <a:ext cx="687652" cy="590609"/>
          </a:xfrm>
          <a:custGeom>
            <a:avLst/>
            <a:gdLst>
              <a:gd name="T0" fmla="*/ 0 w 16571"/>
              <a:gd name="T1" fmla="*/ 0 h 14405"/>
              <a:gd name="T2" fmla="*/ 16571 w 16571"/>
              <a:gd name="T3" fmla="*/ 14405 h 14405"/>
            </a:gdLst>
            <a:ahLst/>
            <a:cxnLst/>
            <a:rect l="T0" t="T1" r="T2" b="T3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65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9084" y="586634"/>
            <a:ext cx="10684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spc="110" dirty="0" smtClean="0">
                <a:solidFill>
                  <a:srgbClr val="002060"/>
                </a:solidFill>
                <a:latin typeface="Arial"/>
                <a:cs typeface="Arial"/>
              </a:rPr>
              <a:t>Приказ Минпросвещения России от 06.11.2024 №779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55980" y="589373"/>
            <a:ext cx="10286441" cy="121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508A39D-2FAD-2F45-B11A-AEF05CCBB276}"/>
              </a:ext>
            </a:extLst>
          </p:cNvPr>
          <p:cNvSpPr/>
          <p:nvPr/>
        </p:nvSpPr>
        <p:spPr>
          <a:xfrm>
            <a:off x="791350" y="1379354"/>
            <a:ext cx="1700328" cy="40214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араллелограмм 23">
            <a:extLst>
              <a:ext uri="{FF2B5EF4-FFF2-40B4-BE49-F238E27FC236}">
                <a16:creationId xmlns="" xmlns:a16="http://schemas.microsoft.com/office/drawing/2014/main" id="{A7035360-7246-4565-813D-F08F04428FDA}"/>
              </a:ext>
            </a:extLst>
          </p:cNvPr>
          <p:cNvSpPr/>
          <p:nvPr/>
        </p:nvSpPr>
        <p:spPr>
          <a:xfrm>
            <a:off x="0" y="18975"/>
            <a:ext cx="12216403" cy="6857999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8" rIns="91410" bIns="45718"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508A39D-2FAD-2F45-B11A-AEF05CCBB276}"/>
              </a:ext>
            </a:extLst>
          </p:cNvPr>
          <p:cNvSpPr/>
          <p:nvPr/>
        </p:nvSpPr>
        <p:spPr>
          <a:xfrm>
            <a:off x="8388049" y="1379354"/>
            <a:ext cx="2103451" cy="40214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508A39D-2FAD-2F45-B11A-AEF05CCBB276}"/>
              </a:ext>
            </a:extLst>
          </p:cNvPr>
          <p:cNvSpPr/>
          <p:nvPr/>
        </p:nvSpPr>
        <p:spPr>
          <a:xfrm>
            <a:off x="4898208" y="1384757"/>
            <a:ext cx="1449607" cy="40214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7548" y="1715354"/>
            <a:ext cx="168919" cy="51307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600381" y="1648956"/>
            <a:ext cx="182932" cy="51175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58623" y="2574220"/>
            <a:ext cx="3572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Журнал посещаемости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 Календарно-тематический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55655" y="1727300"/>
            <a:ext cx="4241169" cy="5130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Рабочая программа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учебного предмета, учебного курса (в том числе внеурочной деятельности), учебного модуля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2.Журнал учета успеваемости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3.Журнал внеурочной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(для педагогических работников, осуществляющих внеурочную деятельность)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4.План воспитательной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(для педагогических работников, осуществляющих функцию классного руководства)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5.Характеристика на обучающегося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запросу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(для педагогических работников, осуществляющих функцию классного руководства)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830085" y="1717328"/>
            <a:ext cx="4339545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Рабочая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дисциплины (модуля) и (или)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Экзаменационная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(или) зачетная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ведомости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Журнал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успеваемости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План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воспитательной работы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(для преподавателей, осуществляющих функцию классного руководства или кураторства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Характеристика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обучающегося 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запросу, для преподавателей, осуществляющих функцию классного руководства или кураторства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Журнал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6010" y="-33408"/>
            <a:ext cx="12175448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spc="110" dirty="0" smtClean="0">
                <a:solidFill>
                  <a:srgbClr val="C00000"/>
                </a:solidFill>
                <a:latin typeface="Arial"/>
                <a:cs typeface="Arial"/>
              </a:rPr>
              <a:t>Перечни документов</a:t>
            </a:r>
            <a:r>
              <a:rPr lang="ru-RU" b="1" spc="110" dirty="0">
                <a:solidFill>
                  <a:srgbClr val="C00000"/>
                </a:solidFill>
                <a:latin typeface="Arial"/>
                <a:cs typeface="Arial"/>
              </a:rPr>
              <a:t>, подготовка которых осуществляется педагогическими работниками </a:t>
            </a:r>
            <a:endParaRPr lang="ru-RU" b="1" spc="11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spc="110" dirty="0" smtClean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lang="ru-RU" b="1" spc="110" dirty="0">
                <a:solidFill>
                  <a:srgbClr val="C00000"/>
                </a:solidFill>
                <a:latin typeface="Arial"/>
                <a:cs typeface="Arial"/>
              </a:rPr>
              <a:t>реализации основных </a:t>
            </a:r>
            <a:r>
              <a:rPr lang="ru-RU" b="1" spc="110" dirty="0" smtClean="0">
                <a:solidFill>
                  <a:srgbClr val="C00000"/>
                </a:solidFill>
                <a:latin typeface="Arial"/>
                <a:cs typeface="Arial"/>
              </a:rPr>
              <a:t>образовательных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val="4335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t="9136" r="2014" b="20494"/>
          <a:stretch/>
        </p:blipFill>
        <p:spPr>
          <a:xfrm>
            <a:off x="194731" y="1650998"/>
            <a:ext cx="9694335" cy="48260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rcRect l="5424" t="8000" r="5424" b="21650"/>
          <a:stretch/>
        </p:blipFill>
        <p:spPr bwMode="auto">
          <a:xfrm>
            <a:off x="9091475" y="0"/>
            <a:ext cx="2694126" cy="303680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253999"/>
            <a:ext cx="8542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spc="110" dirty="0" smtClean="0">
                <a:solidFill>
                  <a:srgbClr val="002060"/>
                </a:solidFill>
                <a:latin typeface="Arial"/>
                <a:cs typeface="Arial"/>
              </a:rPr>
              <a:t>С 1 января 2025 года заработал чат-бот «Помощник Рособрнадзора</a:t>
            </a:r>
          </a:p>
        </p:txBody>
      </p:sp>
    </p:spTree>
    <p:extLst>
      <p:ext uri="{BB962C8B-B14F-4D97-AF65-F5344CB8AC3E}">
        <p14:creationId xmlns:p14="http://schemas.microsoft.com/office/powerpoint/2010/main" val="29126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64" y="195192"/>
            <a:ext cx="12175448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spc="110" dirty="0" smtClean="0">
                <a:solidFill>
                  <a:srgbClr val="002060"/>
                </a:solidFill>
                <a:latin typeface="Arial"/>
                <a:cs typeface="Arial"/>
              </a:rPr>
              <a:t>Статистика обращений педагогов Белгородской области, поступивших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spc="110" dirty="0" smtClean="0">
                <a:solidFill>
                  <a:srgbClr val="002060"/>
                </a:solidFill>
                <a:latin typeface="Arial"/>
                <a:cs typeface="Arial"/>
              </a:rPr>
              <a:t>в чат-бот «Помощник Рособрнадзора» за 2025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14197" r="4236" b="9877"/>
          <a:stretch/>
        </p:blipFill>
        <p:spPr>
          <a:xfrm>
            <a:off x="296332" y="973666"/>
            <a:ext cx="11379201" cy="52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097" y="0"/>
            <a:ext cx="12175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spc="110" dirty="0" smtClean="0">
                <a:solidFill>
                  <a:srgbClr val="002060"/>
                </a:solidFill>
                <a:latin typeface="Arial"/>
                <a:cs typeface="Arial"/>
              </a:rPr>
              <a:t>Тематика обращений педагогов Белгородской области в чат-бот за 2025 год</a:t>
            </a: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3022385" y="938199"/>
          <a:ext cx="7507538" cy="466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Выноска 3 (граница и черта) 7"/>
          <p:cNvSpPr/>
          <p:nvPr/>
        </p:nvSpPr>
        <p:spPr>
          <a:xfrm>
            <a:off x="9348154" y="1609485"/>
            <a:ext cx="2700866" cy="249448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7655"/>
              <a:gd name="adj6" fmla="val -16290"/>
              <a:gd name="adj7" fmla="val 38357"/>
              <a:gd name="adj8" fmla="val -646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73190" y="1610977"/>
            <a:ext cx="25347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-заполнение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журналов, предусмотренных санитарными правилами (журнал мытья игрушек, журнал учета работы бактерицидной лампы, журнал утреннего фильтра, и журнал осмотра на педикулёз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 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-обязательная документация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инструктора по физической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культуре, учителя-логопеда; 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-нормативно установленное количество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 для введения ставки старшего воспитателя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ыноска 3 (граница и черта) 9"/>
          <p:cNvSpPr/>
          <p:nvPr/>
        </p:nvSpPr>
        <p:spPr>
          <a:xfrm rot="10800000">
            <a:off x="580168" y="639097"/>
            <a:ext cx="2497327" cy="158763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069"/>
              <a:gd name="adj8" fmla="val -1113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0167" y="626296"/>
            <a:ext cx="24142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621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рабочих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программ, их структура и содержание;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зачетных книжек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студентов;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протоколов промежуточной аттестации, журналов практики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ыноска 3 (граница и черта) 11"/>
          <p:cNvSpPr/>
          <p:nvPr/>
        </p:nvSpPr>
        <p:spPr>
          <a:xfrm rot="10800000">
            <a:off x="235974" y="3158441"/>
            <a:ext cx="3959712" cy="359632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76342"/>
              <a:gd name="adj6" fmla="val -16369"/>
              <a:gd name="adj7" fmla="val 81763"/>
              <a:gd name="adj8" fmla="val -434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6403" y="3158440"/>
            <a:ext cx="385424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401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функциональные обязанности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классного руководителя,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его обязательной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документации;</a:t>
            </a:r>
          </a:p>
          <a:p>
            <a:pPr algn="just">
              <a:buFontTx/>
              <a:buChar char="-"/>
              <a:tabLst>
                <a:tab pos="354013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в учреждении электронного документооборота;</a:t>
            </a:r>
          </a:p>
          <a:p>
            <a:pPr algn="just">
              <a:buFontTx/>
              <a:buChar char="-"/>
              <a:tabLst>
                <a:tab pos="354013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режима рабочего времени и распределении нагрузки учителя исходя из стажа работы и квалификационной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категории; </a:t>
            </a:r>
          </a:p>
          <a:p>
            <a:pPr algn="just">
              <a:buFontTx/>
              <a:buChar char="-"/>
              <a:tabLst>
                <a:tab pos="354013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результатов контрольных работ,  использование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ВПР при проведении текущего контроля и промежуточной аттестации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обучающихся; </a:t>
            </a:r>
          </a:p>
          <a:p>
            <a:pPr algn="just">
              <a:buFontTx/>
              <a:buChar char="-"/>
              <a:tabLst>
                <a:tab pos="354013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отчетов по питанию, участию обучающихся в воспитательных мероприятиях,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Уроков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цифры,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олимпиад;</a:t>
            </a:r>
          </a:p>
          <a:p>
            <a:pPr algn="just">
              <a:buFontTx/>
              <a:buChar char="-"/>
              <a:tabLst>
                <a:tab pos="354013" algn="l"/>
              </a:tabLs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графика работы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классного руководства во время каникул;</a:t>
            </a:r>
            <a:endParaRPr lang="ru-RU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  <a:tabLst>
                <a:tab pos="354013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подразумевает очно - дистанционный формат обучения в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школе;</a:t>
            </a:r>
          </a:p>
          <a:p>
            <a:pPr marL="285750" indent="-285750" algn="just">
              <a:buFontTx/>
              <a:buChar char="-"/>
              <a:tabLst>
                <a:tab pos="354013" algn="l"/>
              </a:tabLs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войная стрелка влево/вверх 1"/>
          <p:cNvSpPr/>
          <p:nvPr/>
        </p:nvSpPr>
        <p:spPr>
          <a:xfrm>
            <a:off x="7166618" y="4487334"/>
            <a:ext cx="4741334" cy="2142066"/>
          </a:xfrm>
          <a:prstGeom prst="leftUpArrow">
            <a:avLst>
              <a:gd name="adj1" fmla="val 50000"/>
              <a:gd name="adj2" fmla="val 25000"/>
              <a:gd name="adj3" fmla="val 25000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официальной странички ОО в соцсетях, взаимодействие с родителями в групповых чатах в мессенджерах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64" y="195192"/>
            <a:ext cx="12175448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spc="110" dirty="0" smtClean="0">
                <a:solidFill>
                  <a:srgbClr val="002060"/>
                </a:solidFill>
                <a:latin typeface="Arial"/>
                <a:cs typeface="Arial"/>
              </a:rPr>
              <a:t>Статистика обращений педагогов Белгородской области, поступивших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spc="110" dirty="0" smtClean="0">
                <a:solidFill>
                  <a:srgbClr val="002060"/>
                </a:solidFill>
                <a:latin typeface="Arial"/>
                <a:cs typeface="Arial"/>
              </a:rPr>
              <a:t>в чат-бот «Помощник Рособрнадзора» за 2026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9259" r="4375" b="9877"/>
          <a:stretch/>
        </p:blipFill>
        <p:spPr>
          <a:xfrm>
            <a:off x="287867" y="939800"/>
            <a:ext cx="11379200" cy="55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097" y="0"/>
            <a:ext cx="12175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spc="110" dirty="0" smtClean="0">
                <a:solidFill>
                  <a:srgbClr val="002060"/>
                </a:solidFill>
                <a:latin typeface="Arial"/>
                <a:cs typeface="Arial"/>
              </a:rPr>
              <a:t>Тематика обращений педагогов Белгородской области в чат-бот за 2026 год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71576119"/>
              </p:ext>
            </p:extLst>
          </p:nvPr>
        </p:nvGraphicFramePr>
        <p:xfrm>
          <a:off x="3043187" y="940831"/>
          <a:ext cx="7507538" cy="466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Выноска 3 (граница и черта) 7"/>
          <p:cNvSpPr/>
          <p:nvPr/>
        </p:nvSpPr>
        <p:spPr>
          <a:xfrm>
            <a:off x="9348154" y="1609485"/>
            <a:ext cx="2700866" cy="194208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7655"/>
              <a:gd name="adj6" fmla="val -16290"/>
              <a:gd name="adj7" fmla="val 38357"/>
              <a:gd name="adj8" fmla="val -646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431206" y="1797244"/>
            <a:ext cx="25347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-о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документации педагогических работников (учитель-логопед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учитель-дефектолог, педагог-психолог, воспитатель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группе компенсирующей направленности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том числе индивидуального образовательного маршрута для детей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ОВЗ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ыноска 3 (граница и черта) 9"/>
          <p:cNvSpPr/>
          <p:nvPr/>
        </p:nvSpPr>
        <p:spPr>
          <a:xfrm rot="10800000">
            <a:off x="439099" y="896062"/>
            <a:ext cx="2497327" cy="158763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069"/>
              <a:gd name="adj8" fmla="val -1113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0624" y="883261"/>
            <a:ext cx="24142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621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рабочих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программ, их структура и содержание;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минимального размера оплаты труда преподавателя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ыноска 3 (граница и черта) 11"/>
          <p:cNvSpPr/>
          <p:nvPr/>
        </p:nvSpPr>
        <p:spPr>
          <a:xfrm rot="10800000">
            <a:off x="263670" y="3958659"/>
            <a:ext cx="3959712" cy="1600437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76342"/>
              <a:gd name="adj6" fmla="val -16369"/>
              <a:gd name="adj7" fmla="val 81763"/>
              <a:gd name="adj8" fmla="val -434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9135" y="3958659"/>
            <a:ext cx="385424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4013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необходимость разработки конспекта урока;</a:t>
            </a:r>
          </a:p>
          <a:p>
            <a:pPr algn="just">
              <a:tabLst>
                <a:tab pos="35401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перспективы оплаты труда педагогов;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35401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-перечень документации по организации транспортного обеспечения обучающихся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том числе сопровождение детей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школьном автобусе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6528</TotalTime>
  <Words>523</Words>
  <Application>Microsoft Office PowerPoint</Application>
  <PresentationFormat>Широкоэкранный</PresentationFormat>
  <Paragraphs>84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обеспечение не менее 70% качественным, безопасным отдыхом и оздоровлением, а также  досугом детей.</dc:title>
  <dc:creator>Валентина Анатольевна Музыка</dc:creator>
  <cp:lastModifiedBy>Пользователь Windows</cp:lastModifiedBy>
  <cp:revision>562</cp:revision>
  <cp:lastPrinted>2022-08-10T18:17:47Z</cp:lastPrinted>
  <dcterms:created xsi:type="dcterms:W3CDTF">2021-04-09T11:28:16Z</dcterms:created>
  <dcterms:modified xsi:type="dcterms:W3CDTF">2026-03-30T05:21:31Z</dcterms:modified>
</cp:coreProperties>
</file>